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622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207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207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807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269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364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6588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390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712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347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782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E1CF6-161F-4789-890C-C33016AA2B6A}" type="datetimeFigureOut">
              <a:rPr lang="en-IN" smtClean="0"/>
              <a:t>20-05-2020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09DC4-E631-4757-A433-CC638666E0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606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32586" y="2627290"/>
            <a:ext cx="9787944" cy="11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400" b="1" i="0" u="none" strike="noStrike" baseline="0" dirty="0" smtClean="0">
                <a:latin typeface="Times New Roman" panose="02020603050405020304" pitchFamily="18" charset="0"/>
              </a:rPr>
              <a:t>6b). Write YACC program to recognize valid </a:t>
            </a:r>
            <a:r>
              <a:rPr lang="en-IN" sz="2400" b="1" i="1" u="none" strike="noStrike" baseline="0" dirty="0" smtClean="0">
                <a:latin typeface="Times New Roman" panose="02020603050405020304" pitchFamily="18" charset="0"/>
              </a:rPr>
              <a:t>identifier, operators and </a:t>
            </a:r>
          </a:p>
          <a:p>
            <a:pPr>
              <a:lnSpc>
                <a:spcPct val="150000"/>
              </a:lnSpc>
            </a:pPr>
            <a:r>
              <a:rPr lang="en-IN" sz="2400" b="1" i="1" dirty="0">
                <a:latin typeface="Times New Roman" panose="02020603050405020304" pitchFamily="18" charset="0"/>
              </a:rPr>
              <a:t> </a:t>
            </a:r>
            <a:r>
              <a:rPr lang="en-IN" sz="2400" b="1" i="1" dirty="0" smtClean="0">
                <a:latin typeface="Times New Roman" panose="02020603050405020304" pitchFamily="18" charset="0"/>
              </a:rPr>
              <a:t>       </a:t>
            </a:r>
            <a:r>
              <a:rPr lang="en-IN" sz="2400" b="1" i="1" u="none" strike="noStrike" baseline="0" dirty="0" smtClean="0">
                <a:latin typeface="Times New Roman" panose="02020603050405020304" pitchFamily="18" charset="0"/>
              </a:rPr>
              <a:t>keywords </a:t>
            </a:r>
            <a:r>
              <a:rPr lang="en-IN" sz="2400" b="1" i="0" u="none" strike="noStrike" baseline="0" dirty="0" smtClean="0">
                <a:latin typeface="Times New Roman" panose="02020603050405020304" pitchFamily="18" charset="0"/>
              </a:rPr>
              <a:t>in the given text (</a:t>
            </a:r>
            <a:r>
              <a:rPr lang="en-IN" sz="2400" b="1" i="1" u="none" strike="noStrike" baseline="0" dirty="0" smtClean="0">
                <a:latin typeface="Times New Roman" panose="02020603050405020304" pitchFamily="18" charset="0"/>
              </a:rPr>
              <a:t>C program</a:t>
            </a:r>
            <a:r>
              <a:rPr lang="en-IN" sz="2400" b="1" i="0" u="none" strike="noStrike" baseline="0" dirty="0" smtClean="0">
                <a:latin typeface="Times New Roman" panose="02020603050405020304" pitchFamily="18" charset="0"/>
              </a:rPr>
              <a:t>) file.</a:t>
            </a:r>
            <a:endParaRPr lang="en-I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97735" y="800567"/>
            <a:ext cx="9903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i="0" u="none" strike="noStrike" baseline="0" dirty="0" smtClean="0">
                <a:latin typeface="Times New Roman" panose="02020603050405020304" pitchFamily="18" charset="0"/>
              </a:rPr>
              <a:t>SYSTEM SOFTWARE AND OPERATING SYSTEM LABORATORY (</a:t>
            </a:r>
            <a:r>
              <a:rPr lang="en-IN" sz="2400" b="0" i="0" u="none" strike="noStrike" baseline="0" dirty="0" smtClean="0">
                <a:latin typeface="Times New Roman" panose="02020603050405020304" pitchFamily="18" charset="0"/>
              </a:rPr>
              <a:t>17CSL67)</a:t>
            </a:r>
            <a:endParaRPr lang="en-IN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9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724"/>
    </mc:Choice>
    <mc:Fallback>
      <p:transition spd="slow" advTm="146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7881" y="577947"/>
            <a:ext cx="113334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b="1" i="0" u="none" strike="noStrike" baseline="0" dirty="0" smtClean="0">
                <a:latin typeface="Century Schoolbook"/>
              </a:rPr>
              <a:t>LEX PART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%{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#include &lt;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stdio.h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#include "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y.tab.h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 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yylval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%%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 \t] 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[+|-|*|/|=|&lt;|&gt;] 						{printf("operator is %s\n",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yytext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);return OP;}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[0-9]+ 				{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yylval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atoi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yytext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printf("numbers is %d\n",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yylval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return DIGIT;}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int|char|bool|float|void|for|do|while|if|else|return|void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{printf("keyword is %s\n",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yytext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);return KEY;}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[a-zA-Z0-9]+ 						{printf("identifier is %s\n",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yytext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);return ID;}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%%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133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233"/>
    </mc:Choice>
    <mc:Fallback>
      <p:transition spd="slow" advTm="524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459" y="0"/>
            <a:ext cx="10921284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YACC PART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%{</a:t>
            </a:r>
          </a:p>
          <a:p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#include &lt;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stdio.h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#include &lt;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stdlib.h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da-DK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 id=0, dig=0, key=0, op=0;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%}</a:t>
            </a:r>
          </a:p>
          <a:p>
            <a:pPr>
              <a:lnSpc>
                <a:spcPct val="150000"/>
              </a:lnSpc>
            </a:pPr>
            <a:r>
              <a:rPr lang="nl-NL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%token DIGIT ID KEY OP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%%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input: 	DIGIT input { dig++; 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| ID input { id++; 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| KEY input { key++; 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| OP input {op++;}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| DIGIT { dig++; 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| ID { id++; 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| KEY { key++; 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| OP { op++;}</a:t>
            </a:r>
          </a:p>
          <a:p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%%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68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204"/>
    </mc:Choice>
    <mc:Fallback>
      <p:transition spd="slow" advTm="267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4096" y="128789"/>
            <a:ext cx="11191741" cy="585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#include &lt;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stdio.h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 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yylex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();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 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yyparse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();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 FILE *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yyin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main() {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*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myfile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fopen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("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sam_input.c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 "r");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(!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myfile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{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printf("I can't open 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sam_input.c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!");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return -1;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yyin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myfile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{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yyparse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();</a:t>
            </a:r>
          </a:p>
          <a:p>
            <a:pPr>
              <a:lnSpc>
                <a:spcPct val="150000"/>
              </a:lnSpc>
            </a:pP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while (!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feof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N" b="0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yyin</a:t>
            </a:r>
            <a:r>
              <a:rPr lang="en-IN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));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86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394"/>
    </mc:Choice>
    <mc:Fallback>
      <p:transition spd="slow" advTm="221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52" y="927279"/>
            <a:ext cx="7611414" cy="324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I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printf("numbers = %d\</a:t>
            </a:r>
            <a:r>
              <a:rPr lang="en-I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nKeywords</a:t>
            </a:r>
            <a:r>
              <a:rPr lang="en-I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%d\</a:t>
            </a:r>
            <a:r>
              <a:rPr lang="en-I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nIdentifiers</a:t>
            </a:r>
            <a:r>
              <a:rPr lang="en-I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%d\</a:t>
            </a:r>
            <a:r>
              <a:rPr lang="en-I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noperators</a:t>
            </a:r>
            <a:r>
              <a:rPr lang="en-I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  <a:p>
            <a:pPr lvl="0">
              <a:lnSpc>
                <a:spcPct val="150000"/>
              </a:lnSpc>
            </a:pPr>
            <a:r>
              <a:rPr lang="en-I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%d\n",</a:t>
            </a:r>
          </a:p>
          <a:p>
            <a:pPr lvl="0">
              <a:lnSpc>
                <a:spcPct val="150000"/>
              </a:lnSpc>
            </a:pPr>
            <a:r>
              <a:rPr lang="en-I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dig, </a:t>
            </a:r>
            <a:r>
              <a:rPr lang="en-I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key,id</a:t>
            </a:r>
            <a:r>
              <a:rPr lang="en-I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op);</a:t>
            </a:r>
          </a:p>
          <a:p>
            <a:pPr lvl="0">
              <a:lnSpc>
                <a:spcPct val="150000"/>
              </a:lnSpc>
            </a:pPr>
            <a:r>
              <a:rPr lang="en-I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pPr lvl="0">
              <a:lnSpc>
                <a:spcPct val="150000"/>
              </a:lnSpc>
            </a:pPr>
            <a:r>
              <a:rPr lang="en-I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void </a:t>
            </a:r>
            <a:r>
              <a:rPr lang="en-I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yyerror</a:t>
            </a:r>
            <a:r>
              <a:rPr lang="en-I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 {</a:t>
            </a:r>
          </a:p>
          <a:p>
            <a:pPr lvl="0">
              <a:lnSpc>
                <a:spcPct val="150000"/>
              </a:lnSpc>
            </a:pPr>
            <a:r>
              <a:rPr lang="da-DK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printf</a:t>
            </a:r>
            <a:r>
              <a:rPr lang="da-DK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(”Parse </a:t>
            </a:r>
            <a:r>
              <a:rPr lang="da-DK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error! Message: ");</a:t>
            </a:r>
          </a:p>
          <a:p>
            <a:pPr lvl="0">
              <a:lnSpc>
                <a:spcPct val="150000"/>
              </a:lnSpc>
            </a:pPr>
            <a:r>
              <a:rPr lang="en-I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exit(-1);</a:t>
            </a:r>
          </a:p>
          <a:p>
            <a:pPr lvl="0">
              <a:lnSpc>
                <a:spcPct val="150000"/>
              </a:lnSpc>
            </a:pPr>
            <a:r>
              <a:rPr lang="en-I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I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23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49"/>
    </mc:Choice>
    <mc:Fallback>
      <p:transition spd="slow" advTm="13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8.1|0.5|0.3|0.3|0.6|42.1|0.4|22.4|1.3|0.4|0.4|0.7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0.9|0.8|0.5|0.4|0.4|37.2|17.3|0.5|0.7|0.4|0.4|0.4|0.8|0.6|0.4|0.5|19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5.8|0.4|47.1|0.8|0.8|81.6|4.8|1.2|14|1.1|0.9|1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4|0.6|30.2|0.5|23.1|4.7|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191</Words>
  <Application>Microsoft Office PowerPoint</Application>
  <PresentationFormat>Widescreen</PresentationFormat>
  <Paragraphs>57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Century Schoolbook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</cp:revision>
  <dcterms:created xsi:type="dcterms:W3CDTF">2020-05-16T20:15:39Z</dcterms:created>
  <dcterms:modified xsi:type="dcterms:W3CDTF">2020-05-20T11:14:50Z</dcterms:modified>
</cp:coreProperties>
</file>